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  <p:sldMasterId id="2147484020" r:id="rId2"/>
    <p:sldMasterId id="2147484032" r:id="rId3"/>
    <p:sldMasterId id="2147484044" r:id="rId4"/>
    <p:sldMasterId id="2147484056" r:id="rId5"/>
    <p:sldMasterId id="2147484068" r:id="rId6"/>
    <p:sldMasterId id="2147484080" r:id="rId7"/>
    <p:sldMasterId id="2147484092" r:id="rId8"/>
    <p:sldMasterId id="2147484104" r:id="rId9"/>
    <p:sldMasterId id="2147484116" r:id="rId10"/>
    <p:sldMasterId id="2147484128" r:id="rId11"/>
    <p:sldMasterId id="2147484140" r:id="rId12"/>
  </p:sldMasterIdLst>
  <p:sldIdLst>
    <p:sldId id="256" r:id="rId13"/>
    <p:sldId id="257" r:id="rId14"/>
    <p:sldId id="259" r:id="rId15"/>
    <p:sldId id="260" r:id="rId16"/>
    <p:sldId id="264" r:id="rId17"/>
    <p:sldId id="261" r:id="rId18"/>
    <p:sldId id="262" r:id="rId19"/>
    <p:sldId id="263" r:id="rId20"/>
    <p:sldId id="272" r:id="rId21"/>
    <p:sldId id="265" r:id="rId22"/>
    <p:sldId id="266" r:id="rId23"/>
    <p:sldId id="267" r:id="rId24"/>
    <p:sldId id="268" r:id="rId25"/>
    <p:sldId id="269" r:id="rId26"/>
    <p:sldId id="273" r:id="rId27"/>
    <p:sldId id="270" r:id="rId28"/>
    <p:sldId id="271" r:id="rId2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2730" y="-8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/>
              <a:t>21/08/2017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67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/>
              <a:t>21/08/2017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249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9710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0757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15680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30647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6414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2951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3897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9040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42731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751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/>
              <a:t>21/08/2017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5277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77816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78580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97038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38083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13242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23901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6847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180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05465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149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18022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61816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31137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53582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16653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9653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20482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95409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26587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87709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500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1085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87236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67050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023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789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521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34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59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2051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48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/>
              <a:t>21/08/2017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2104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0325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8734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1521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596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265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1938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6843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6117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67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94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/>
              <a:t>21/08/2017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7703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0903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2475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442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7625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9369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416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3785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9581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1943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3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/>
              <a:t>21/08/2017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90405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2170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4887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996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0194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6887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8986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4236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069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853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141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/>
              <a:t>21/08/2017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81563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533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0710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1052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7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2815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31714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8075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7970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5628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417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/>
              <a:t>21/08/2017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88764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7852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1117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5654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7927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3609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9486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1739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554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3221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71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/>
              <a:t>21/08/2017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22461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13494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5635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8511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8732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54894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6359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85006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2488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2390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26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/>
              <a:t>21/08/2017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565078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2373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6887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1014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7490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32470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21245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181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70660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44338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38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/>
              <a:t>21/08/2017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055836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14516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1512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4503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91962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23540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0064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22369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7029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8967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82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5EE9D-F895-4CD2-BA75-8E7FFDBDD537}" type="datetimeFigureOut">
              <a:rPr lang="es-ES" smtClean="0"/>
              <a:t>21/08/2017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F60E4-E4E8-4458-B41A-F6DD555E75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751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54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519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5EE9D-F895-4CD2-BA75-8E7FFDBDD537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F60E4-E4E8-4458-B41A-F6DD555E75B6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815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27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0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507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9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297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63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5EE9D-F895-4CD2-BA75-8E7FFDBDD53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21/08/2017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F60E4-E4E8-4458-B41A-F6DD555E75B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16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1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67544" y="4581128"/>
            <a:ext cx="4390256" cy="1658615"/>
          </a:xfrm>
        </p:spPr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Inteligencia</a:t>
            </a:r>
            <a:br>
              <a:rPr lang="es-ES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s-ES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Artificial</a:t>
            </a:r>
            <a:endParaRPr lang="es-E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51520" y="2924944"/>
            <a:ext cx="2808312" cy="864096"/>
          </a:xfrm>
        </p:spPr>
        <p:txBody>
          <a:bodyPr>
            <a:normAutofit lnSpcReduction="10000"/>
          </a:bodyPr>
          <a:lstStyle/>
          <a:p>
            <a:pPr algn="l"/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 1:</a:t>
            </a:r>
          </a:p>
          <a:p>
            <a:pPr algn="l"/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http://www.congresocomputacion.cl/media/images/organizacion/UBB-FACE-AZU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" y="173538"/>
            <a:ext cx="2747616" cy="167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5 Conector recto"/>
          <p:cNvCxnSpPr/>
          <p:nvPr/>
        </p:nvCxnSpPr>
        <p:spPr>
          <a:xfrm>
            <a:off x="251520" y="3789040"/>
            <a:ext cx="3456384" cy="0"/>
          </a:xfrm>
          <a:prstGeom prst="line">
            <a:avLst/>
          </a:prstGeom>
          <a:ln w="57150">
            <a:solidFill>
              <a:srgbClr val="376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2 Subtítulo"/>
          <p:cNvSpPr txBox="1">
            <a:spLocks/>
          </p:cNvSpPr>
          <p:nvPr/>
        </p:nvSpPr>
        <p:spPr>
          <a:xfrm>
            <a:off x="332802" y="6309320"/>
            <a:ext cx="4743254" cy="432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PhD. Rodrigo Torres Avilés</a:t>
            </a:r>
          </a:p>
        </p:txBody>
      </p:sp>
    </p:spTree>
    <p:extLst>
      <p:ext uri="{BB962C8B-B14F-4D97-AF65-F5344CB8AC3E}">
        <p14:creationId xmlns:p14="http://schemas.microsoft.com/office/powerpoint/2010/main" val="411448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339752" y="1600200"/>
            <a:ext cx="6552728" cy="4817399"/>
          </a:xfrm>
        </p:spPr>
        <p:txBody>
          <a:bodyPr>
            <a:normAutofit/>
          </a:bodyPr>
          <a:lstStyle/>
          <a:p>
            <a:pPr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Antigüedad</a:t>
            </a:r>
          </a:p>
          <a:p>
            <a:pPr lvl="1" algn="just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Mitos (alquimia, homúnculos, </a:t>
            </a:r>
            <a:r>
              <a:rPr lang="es-E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Golems</a:t>
            </a: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lvl="1" algn="just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Autómatas (Al-</a:t>
            </a:r>
            <a:r>
              <a:rPr lang="es-E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Jazari</a:t>
            </a: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Da Vinci)</a:t>
            </a:r>
          </a:p>
          <a:p>
            <a:pPr lvl="1" algn="just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Razonamiento </a:t>
            </a:r>
            <a:r>
              <a:rPr lang="es-E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fomal</a:t>
            </a: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Desde </a:t>
            </a: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al-</a:t>
            </a:r>
            <a:r>
              <a:rPr lang="es-E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Khwārizmī</a:t>
            </a: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hasta </a:t>
            </a:r>
            <a:r>
              <a:rPr lang="es-E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Gödel</a:t>
            </a: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Primer computador por Turing, segunda guerra mundial.</a:t>
            </a:r>
          </a:p>
          <a:p>
            <a:pPr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 descubre que el cerebro es un circuito electrónico (’40,’50).</a:t>
            </a:r>
          </a:p>
          <a:p>
            <a:pPr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Primer red neuronal electrónica SNARC (1951, tenía 40 neuronas).</a:t>
            </a:r>
          </a:p>
          <a:p>
            <a:pPr algn="just"/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imitation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(1950).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www.ubiobio.cl/mcc/images/logosimbolog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5" y="5445224"/>
            <a:ext cx="955817" cy="14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572000" y="44624"/>
            <a:ext cx="4390256" cy="1658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Historia</a:t>
            </a:r>
            <a:endParaRPr lang="es-ES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2339752" y="6633089"/>
            <a:ext cx="6799003" cy="324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Artificial. PhD Rodrigo Torres Avilés. </a:t>
            </a:r>
            <a:r>
              <a:rPr lang="es-ES" sz="2000" b="1" dirty="0" err="1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000" b="1" dirty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Cs. Empresariales</a:t>
            </a:r>
          </a:p>
        </p:txBody>
      </p:sp>
    </p:spTree>
    <p:extLst>
      <p:ext uri="{BB962C8B-B14F-4D97-AF65-F5344CB8AC3E}">
        <p14:creationId xmlns:p14="http://schemas.microsoft.com/office/powerpoint/2010/main" val="60361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339752" y="1600200"/>
            <a:ext cx="6552728" cy="4817399"/>
          </a:xfrm>
        </p:spPr>
        <p:txBody>
          <a:bodyPr>
            <a:normAutofit/>
          </a:bodyPr>
          <a:lstStyle/>
          <a:p>
            <a:pPr algn="just"/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AI puede desafiar a un amateur 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decente en Ajedrez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(‘50).</a:t>
            </a:r>
          </a:p>
          <a:p>
            <a:pPr algn="just"/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Theorist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logra demostrar 38 de los primeros 52 problemas de Principia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Mathematica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(1955).</a:t>
            </a:r>
          </a:p>
          <a:p>
            <a:pPr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Conferencia de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Dartmouth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(1956). Nace el término AI.</a:t>
            </a:r>
          </a:p>
          <a:p>
            <a:pPr lvl="0" algn="just"/>
            <a:r>
              <a:rPr lang="es-E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Época Dorada (1956-1974).</a:t>
            </a:r>
          </a:p>
          <a:p>
            <a:pPr lvl="1" algn="just"/>
            <a:r>
              <a:rPr lang="es-ES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Heurística.</a:t>
            </a:r>
          </a:p>
          <a:p>
            <a:pPr lvl="1" algn="just"/>
            <a:r>
              <a:rPr lang="es-ES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Lenguaje natural.</a:t>
            </a:r>
          </a:p>
          <a:p>
            <a:pPr lvl="1" algn="just"/>
            <a:r>
              <a:rPr lang="es-ES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Micro-Mundos.</a:t>
            </a:r>
          </a:p>
          <a:p>
            <a:pPr lvl="1" algn="just"/>
            <a:r>
              <a:rPr lang="es-ES" sz="20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Peceptrones</a:t>
            </a:r>
            <a:r>
              <a:rPr lang="es-ES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www.ubiobio.cl/mcc/images/logosimbolog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5" y="5445224"/>
            <a:ext cx="955817" cy="14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572000" y="44624"/>
            <a:ext cx="4390256" cy="1658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Historia</a:t>
            </a:r>
            <a:endParaRPr lang="es-ES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2339752" y="6633089"/>
            <a:ext cx="6799003" cy="324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Artificial. PhD Rodrigo Torres Avilés. </a:t>
            </a:r>
            <a:r>
              <a:rPr lang="es-ES" sz="2000" b="1" dirty="0" err="1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000" b="1" dirty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Cs. Empresariales</a:t>
            </a:r>
          </a:p>
        </p:txBody>
      </p:sp>
    </p:spTree>
    <p:extLst>
      <p:ext uri="{BB962C8B-B14F-4D97-AF65-F5344CB8AC3E}">
        <p14:creationId xmlns:p14="http://schemas.microsoft.com/office/powerpoint/2010/main" val="76263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339752" y="1600200"/>
            <a:ext cx="6552728" cy="4817399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1958, Simon 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Newell: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“En 10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computador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próximo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campeón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mundial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ajedrez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“.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1965,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Simon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Máquinas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en 20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podrán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hacer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cualquier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trabajo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humano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puede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“.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1967,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Minsky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generación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el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crear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inteligencia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artificial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estará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sustancialmente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resuelto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1970,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Minsky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“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de 3 a 8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tendremos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máquina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con la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inteligencia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persona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promedio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“.</a:t>
            </a:r>
            <a:endParaRPr lang="es-E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www.ubiobio.cl/mcc/images/logosimbolog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5" y="5445224"/>
            <a:ext cx="955817" cy="14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572000" y="44624"/>
            <a:ext cx="4390256" cy="1658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Grandes Pensadores</a:t>
            </a:r>
            <a:endParaRPr lang="es-ES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2339752" y="6633089"/>
            <a:ext cx="6799003" cy="324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Artificial. PhD Rodrigo Torres Avilés. </a:t>
            </a:r>
            <a:r>
              <a:rPr lang="es-ES" sz="2000" b="1" dirty="0" err="1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000" b="1" dirty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Cs. Empresariales</a:t>
            </a:r>
          </a:p>
        </p:txBody>
      </p:sp>
    </p:spTree>
    <p:extLst>
      <p:ext uri="{BB962C8B-B14F-4D97-AF65-F5344CB8AC3E}">
        <p14:creationId xmlns:p14="http://schemas.microsoft.com/office/powerpoint/2010/main" val="301907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339752" y="1600200"/>
            <a:ext cx="6552728" cy="4817399"/>
          </a:xfrm>
        </p:spPr>
        <p:txBody>
          <a:bodyPr>
            <a:noAutofit/>
          </a:bodyPr>
          <a:lstStyle/>
          <a:p>
            <a:pPr algn="just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Primer invierno boli… de la inteligencia artificial (1974-1980):</a:t>
            </a:r>
          </a:p>
          <a:p>
            <a:pPr lvl="1" algn="just"/>
            <a:r>
              <a:rPr lang="es-E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Problemas de poder computacional.</a:t>
            </a:r>
          </a:p>
          <a:p>
            <a:pPr lvl="1" algn="just"/>
            <a:r>
              <a:rPr lang="es-E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s-E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xplosión </a:t>
            </a:r>
            <a:r>
              <a:rPr lang="es-ES" sz="18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combinatorial</a:t>
            </a:r>
            <a:r>
              <a:rPr lang="es-E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problemas reales.</a:t>
            </a:r>
          </a:p>
          <a:p>
            <a:pPr lvl="1" algn="just"/>
            <a:r>
              <a:rPr lang="es-E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Conocimiento de sentido común es </a:t>
            </a:r>
            <a:r>
              <a:rPr lang="es-ES" sz="1800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mucho</a:t>
            </a:r>
            <a:r>
              <a:rPr lang="es-E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más de lo esperado.</a:t>
            </a:r>
          </a:p>
          <a:p>
            <a:pPr lvl="1" algn="just"/>
            <a:r>
              <a:rPr lang="es-E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Paradoja de </a:t>
            </a:r>
            <a:r>
              <a:rPr lang="es-ES" sz="18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Movarec</a:t>
            </a:r>
            <a:r>
              <a:rPr lang="es-E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algn="just"/>
            <a:r>
              <a:rPr lang="es-E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 de la lógica.</a:t>
            </a:r>
          </a:p>
          <a:p>
            <a:pPr algn="just"/>
            <a:r>
              <a:rPr lang="es-ES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Boom de los sistemas expertos (1980-1987)</a:t>
            </a:r>
          </a:p>
          <a:p>
            <a:pPr lvl="1" algn="just"/>
            <a:r>
              <a:rPr lang="es-ES" sz="18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Peceptrones</a:t>
            </a:r>
            <a:r>
              <a:rPr lang="es-E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vuelven al ataque, AI vence a Ajedrecista Maestro.</a:t>
            </a:r>
          </a:p>
          <a:p>
            <a:pPr algn="just"/>
            <a:r>
              <a:rPr lang="es-ES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Segundo invierno (1987-1993)</a:t>
            </a:r>
            <a:endParaRPr lang="es-E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s-E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Computadores personales entran en el juego. Elefantes no juegan al ajedrez.</a:t>
            </a:r>
          </a:p>
        </p:txBody>
      </p:sp>
      <p:pic>
        <p:nvPicPr>
          <p:cNvPr id="2050" name="Picture 2" descr="http://www.ubiobio.cl/mcc/images/logosimbolog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5" y="5445224"/>
            <a:ext cx="955817" cy="14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572000" y="44624"/>
            <a:ext cx="4390256" cy="1658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Historia… aún?</a:t>
            </a:r>
            <a:endParaRPr lang="es-ES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2339752" y="6633089"/>
            <a:ext cx="6799003" cy="324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Artificial. PhD Rodrigo Torres Avilés. </a:t>
            </a:r>
            <a:r>
              <a:rPr lang="es-ES" sz="2000" b="1" dirty="0" err="1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000" b="1" dirty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Cs. Empresariales</a:t>
            </a:r>
          </a:p>
        </p:txBody>
      </p:sp>
    </p:spTree>
    <p:extLst>
      <p:ext uri="{BB962C8B-B14F-4D97-AF65-F5344CB8AC3E}">
        <p14:creationId xmlns:p14="http://schemas.microsoft.com/office/powerpoint/2010/main" val="124318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339752" y="1600200"/>
            <a:ext cx="6552728" cy="4817399"/>
          </a:xfrm>
        </p:spPr>
        <p:txBody>
          <a:bodyPr>
            <a:noAutofit/>
          </a:bodyPr>
          <a:lstStyle/>
          <a:p>
            <a:pPr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Deep Blue derrota por primera vez a Gary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Kasparov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en Ajedrez (1997).</a:t>
            </a:r>
          </a:p>
          <a:p>
            <a:pPr lvl="1" algn="just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 presenta avances sustanciales, salvo poder (10 millones de veces más que </a:t>
            </a:r>
            <a:r>
              <a:rPr lang="es-E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AI).</a:t>
            </a:r>
            <a:endParaRPr lang="es-ES" sz="16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Agentes inteligentes (‘90)</a:t>
            </a:r>
          </a:p>
          <a:p>
            <a:pPr lvl="1" algn="just"/>
            <a:r>
              <a:rPr lang="es-ES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Divide para conquistar!</a:t>
            </a:r>
          </a:p>
          <a:p>
            <a:pPr algn="just"/>
            <a:r>
              <a:rPr lang="es-E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en la industria (‘90-’10).</a:t>
            </a:r>
            <a:endParaRPr lang="es-E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s-ES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ES" sz="20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Mining</a:t>
            </a:r>
            <a:r>
              <a:rPr lang="es-ES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robótica, google.</a:t>
            </a:r>
          </a:p>
          <a:p>
            <a:pPr algn="just"/>
            <a:r>
              <a:rPr lang="es-ES" sz="24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AlphaGo</a:t>
            </a:r>
            <a:r>
              <a:rPr lang="es-E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derrota por primera vez a un profesional de GO sin </a:t>
            </a:r>
            <a:r>
              <a:rPr lang="es-ES" sz="24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handicap</a:t>
            </a:r>
            <a:r>
              <a:rPr lang="es-E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(2015).</a:t>
            </a:r>
          </a:p>
          <a:p>
            <a:pPr algn="just"/>
            <a:r>
              <a:rPr lang="es-ES" sz="24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AlphaGo</a:t>
            </a:r>
            <a:r>
              <a:rPr lang="es-E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derrota por primera vez a un campeón mundial de GO (2016).</a:t>
            </a:r>
            <a:endParaRPr lang="es-E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endParaRPr lang="es-ES" sz="16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www.ubiobio.cl/mcc/images/logosimbolog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5" y="5445224"/>
            <a:ext cx="955817" cy="14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572000" y="44624"/>
            <a:ext cx="4390256" cy="1658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Por fin al presente!</a:t>
            </a:r>
            <a:endParaRPr lang="es-ES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2339752" y="6633089"/>
            <a:ext cx="6799003" cy="324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Artificial. PhD Rodrigo Torres Avilés. </a:t>
            </a:r>
            <a:r>
              <a:rPr lang="es-ES" sz="2000" b="1" dirty="0" err="1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000" b="1" dirty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Cs. Empresariales</a:t>
            </a:r>
          </a:p>
        </p:txBody>
      </p:sp>
    </p:spTree>
    <p:extLst>
      <p:ext uri="{BB962C8B-B14F-4D97-AF65-F5344CB8AC3E}">
        <p14:creationId xmlns:p14="http://schemas.microsoft.com/office/powerpoint/2010/main" val="282881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339752" y="1600201"/>
            <a:ext cx="6552728" cy="964704"/>
          </a:xfrm>
        </p:spPr>
        <p:txBody>
          <a:bodyPr>
            <a:noAutofit/>
          </a:bodyPr>
          <a:lstStyle/>
          <a:p>
            <a:pPr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Deep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Mind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(de Google</a:t>
            </a:r>
            <a:r>
              <a:rPr lang="es-E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quiere que una IA juegue </a:t>
            </a:r>
            <a:r>
              <a:rPr lang="es-ES" sz="24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StarCraft</a:t>
            </a:r>
            <a:r>
              <a:rPr lang="es-E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s-E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endParaRPr lang="es-ES" sz="16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www.ubiobio.cl/mcc/images/logosimbolog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5" y="5445224"/>
            <a:ext cx="955817" cy="14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572000" y="44624"/>
            <a:ext cx="4390256" cy="1658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Hoy!</a:t>
            </a:r>
            <a:endParaRPr lang="es-ES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2339752" y="6633089"/>
            <a:ext cx="6799003" cy="324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Artificial. PhD Rodrigo Torres Avilés. </a:t>
            </a:r>
            <a:r>
              <a:rPr lang="es-ES" sz="2000" b="1" dirty="0" err="1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000" b="1" dirty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Cs. Empresariales</a:t>
            </a:r>
          </a:p>
        </p:txBody>
      </p:sp>
      <p:pic>
        <p:nvPicPr>
          <p:cNvPr id="1026" name="Picture 2" descr="SCII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594" y="2636912"/>
            <a:ext cx="7340406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6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339752" y="1600200"/>
            <a:ext cx="6552728" cy="4817399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Notas:</a:t>
            </a:r>
          </a:p>
          <a:p>
            <a:pPr lvl="1"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Certámenes (2): 70% de la nota.</a:t>
            </a:r>
          </a:p>
          <a:p>
            <a:pPr lvl="1"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Actividades y tareas: 30%.</a:t>
            </a:r>
          </a:p>
          <a:p>
            <a:pPr algn="just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Unidades</a:t>
            </a:r>
          </a:p>
          <a:p>
            <a:pPr lvl="1"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Agentes.</a:t>
            </a:r>
          </a:p>
          <a:p>
            <a:pPr lvl="1"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Búsqueda.</a:t>
            </a:r>
          </a:p>
          <a:p>
            <a:pPr lvl="1"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Representación del conocimiento.</a:t>
            </a:r>
          </a:p>
          <a:p>
            <a:pPr lvl="1"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Lógica Difusa.</a:t>
            </a:r>
          </a:p>
          <a:p>
            <a:pPr lvl="1"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Sistemas expertos/Algoritmos genéticos.</a:t>
            </a:r>
          </a:p>
          <a:p>
            <a:pPr algn="just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Bibliografía</a:t>
            </a:r>
          </a:p>
          <a:p>
            <a:pPr lvl="1" algn="just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RUSSELL, S. Inteligencia Artificial. Un Enfoque Moderno, 2da. edición. Prentice Hall. 2002</a:t>
            </a:r>
          </a:p>
          <a:p>
            <a:pPr lvl="1" algn="just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KNIGHT, K/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Rich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E: “Inteligencia Artificial”. Mc Graw-Hill. 1994.</a:t>
            </a:r>
          </a:p>
          <a:p>
            <a:pPr lvl="1" algn="just"/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www.ubiobio.cl/mcc/images/logosimbolog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5" y="5445224"/>
            <a:ext cx="955817" cy="14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572000" y="44624"/>
            <a:ext cx="4390256" cy="1658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Burocracia</a:t>
            </a:r>
            <a:endParaRPr lang="es-ES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2339752" y="6633089"/>
            <a:ext cx="6799003" cy="324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Artificial. PhD Rodrigo Torres Avilés. </a:t>
            </a:r>
            <a:r>
              <a:rPr lang="es-ES" sz="2000" b="1" dirty="0" err="1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000" b="1" dirty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Cs. Empresariales</a:t>
            </a:r>
          </a:p>
        </p:txBody>
      </p:sp>
    </p:spTree>
    <p:extLst>
      <p:ext uri="{BB962C8B-B14F-4D97-AF65-F5344CB8AC3E}">
        <p14:creationId xmlns:p14="http://schemas.microsoft.com/office/powerpoint/2010/main" val="282663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ubiobio.cl/mcc/images/logosimbolog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5" y="5445224"/>
            <a:ext cx="955817" cy="14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572000" y="44624"/>
            <a:ext cx="4390256" cy="1658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Meme de la clase</a:t>
            </a:r>
            <a:endParaRPr lang="es-ES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2339752" y="6633089"/>
            <a:ext cx="6799003" cy="324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Artificial. PhD Rodrigo Torres Avilés. </a:t>
            </a:r>
            <a:r>
              <a:rPr lang="es-ES" sz="2000" b="1" dirty="0" err="1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000" b="1" dirty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Cs. Empresariales</a:t>
            </a: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204864"/>
            <a:ext cx="6750844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1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339752" y="1600200"/>
            <a:ext cx="6552728" cy="4817399"/>
          </a:xfrm>
        </p:spPr>
        <p:txBody>
          <a:bodyPr>
            <a:normAutofit/>
          </a:bodyPr>
          <a:lstStyle/>
          <a:p>
            <a:pPr algn="just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Presentación</a:t>
            </a:r>
          </a:p>
          <a:p>
            <a:pPr marL="0" indent="0" algn="just">
              <a:buNone/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Introducción a la Inteligencia Artificial</a:t>
            </a:r>
          </a:p>
          <a:p>
            <a:pPr marL="0" indent="0" algn="just">
              <a:buNone/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Aspectos burocráticos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www.ubiobio.cl/mcc/images/logosimbolog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5" y="5445224"/>
            <a:ext cx="955817" cy="14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572000" y="44624"/>
            <a:ext cx="4390256" cy="1658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Temario</a:t>
            </a:r>
            <a:endParaRPr lang="es-E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2339752" y="6633089"/>
            <a:ext cx="6799003" cy="324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0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Artificial. PhD Rodrigo Torres Avilés. </a:t>
            </a:r>
            <a:r>
              <a:rPr lang="es-ES" sz="2000" b="1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s-ES" sz="20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s-ES" sz="20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Cs. Empresariales</a:t>
            </a:r>
          </a:p>
        </p:txBody>
      </p:sp>
    </p:spTree>
    <p:extLst>
      <p:ext uri="{BB962C8B-B14F-4D97-AF65-F5344CB8AC3E}">
        <p14:creationId xmlns:p14="http://schemas.microsoft.com/office/powerpoint/2010/main" val="340004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339752" y="1600201"/>
            <a:ext cx="6552728" cy="1540768"/>
          </a:xfrm>
        </p:spPr>
        <p:txBody>
          <a:bodyPr>
            <a:normAutofit/>
          </a:bodyPr>
          <a:lstStyle/>
          <a:p>
            <a:pPr algn="just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¿Qué es para ustedes la Inteligencia Artificial?</a:t>
            </a:r>
          </a:p>
          <a:p>
            <a:pPr algn="just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¿En que contextos la ha escuchado?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www.ubiobio.cl/mcc/images/logosimbolog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5" y="5445224"/>
            <a:ext cx="955817" cy="14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283969" y="44624"/>
            <a:ext cx="4854786" cy="1658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¿IA?¿Se come?</a:t>
            </a:r>
            <a:endParaRPr lang="es-ES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2339752" y="6633089"/>
            <a:ext cx="6799003" cy="324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000" b="1" dirty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Artificial. PhD Rodrigo Torres Avilés. </a:t>
            </a:r>
            <a:r>
              <a:rPr lang="es-ES" sz="2000" b="1" dirty="0" err="1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s-ES" sz="2000" b="1" dirty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de Cs. Empresariales</a:t>
            </a:r>
          </a:p>
        </p:txBody>
      </p:sp>
      <p:pic>
        <p:nvPicPr>
          <p:cNvPr id="3074" name="Picture 2" descr="http://www.centrodeinnovacionbbva.com/sites/default/files/cibbva-robot-banc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40968"/>
            <a:ext cx="2366247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res.cloudinary.com/db79cecgq/image/upload/c_crop,h_750,w_1500,y_127/c_fill,h_800,w_1600/v1437056815/Google_mejora_filtros_de_spam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195581"/>
            <a:ext cx="2771094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images.prensa.com/tecnologia/precision-ordenadores-inteligencia-artificial-identificar_LPRIMA20151227_0117_3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026" y="4494830"/>
            <a:ext cx="1977886" cy="190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azulweb.net/wp-content/uploads/2016/04/simsimi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898" y="4470556"/>
            <a:ext cx="2704763" cy="169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telam.com.ar/advf/imagenes/2016/03/56e1598f9821a_760x56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529" y="3564324"/>
            <a:ext cx="2759896" cy="203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81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339752" y="1600200"/>
            <a:ext cx="6552728" cy="4817399"/>
          </a:xfrm>
        </p:spPr>
        <p:txBody>
          <a:bodyPr>
            <a:normAutofit/>
          </a:bodyPr>
          <a:lstStyle/>
          <a:p>
            <a:pPr algn="just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Alan Turing (1950, Computing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Machinary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¿Pueden las máquinas pensar?</a:t>
            </a:r>
          </a:p>
          <a:p>
            <a:pPr lvl="1" algn="just"/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imitation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2" algn="just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Jurado realiza preguntas al interlocutor no presencial.</a:t>
            </a:r>
          </a:p>
          <a:p>
            <a:pPr lvl="2" algn="just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Luego votan por decidir si es o no humano.</a:t>
            </a:r>
          </a:p>
          <a:p>
            <a:pPr algn="just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¿Qué piensa usted?</a:t>
            </a:r>
          </a:p>
          <a:p>
            <a:pPr lvl="1"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Máquina.</a:t>
            </a:r>
          </a:p>
          <a:p>
            <a:pPr lvl="1"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Pensamiento.</a:t>
            </a:r>
          </a:p>
          <a:p>
            <a:pPr lvl="1"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Evaluación.</a:t>
            </a:r>
          </a:p>
        </p:txBody>
      </p:sp>
      <p:pic>
        <p:nvPicPr>
          <p:cNvPr id="2050" name="Picture 2" descr="http://www.ubiobio.cl/mcc/images/logosimbolog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5" y="5445224"/>
            <a:ext cx="955817" cy="14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572000" y="44624"/>
            <a:ext cx="4390256" cy="1658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Concepto</a:t>
            </a:r>
            <a:endParaRPr lang="es-ES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2339752" y="6633089"/>
            <a:ext cx="6799003" cy="324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Artificial. PhD Rodrigo Torres Avilés. </a:t>
            </a:r>
            <a:r>
              <a:rPr lang="es-ES" sz="2000" b="1" dirty="0" err="1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000" b="1" dirty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Cs. Empresariales</a:t>
            </a:r>
          </a:p>
        </p:txBody>
      </p:sp>
      <p:pic>
        <p:nvPicPr>
          <p:cNvPr id="1026" name="Picture 2" descr="https://userscontent2.emaze.com/images/9cf7164d-a03d-48fd-8b20-7609c5e457c1/683996f8de985338b24566bbe62876a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761148"/>
            <a:ext cx="2306313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03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339752" y="1600200"/>
            <a:ext cx="6552728" cy="4817399"/>
          </a:xfrm>
        </p:spPr>
        <p:txBody>
          <a:bodyPr>
            <a:normAutofit/>
          </a:bodyPr>
          <a:lstStyle/>
          <a:p>
            <a:pPr algn="just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¿Qué preguntas haría usted? Ejemplos:</a:t>
            </a:r>
          </a:p>
          <a:p>
            <a:pPr lvl="1"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Escriba un poema acorde a las flores del desierto.</a:t>
            </a:r>
          </a:p>
          <a:p>
            <a:pPr lvl="1"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Sume 345678 y 987654.</a:t>
            </a:r>
          </a:p>
          <a:p>
            <a:pPr lvl="1"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¿Qué piensa usted del planeta tierra?.</a:t>
            </a:r>
          </a:p>
          <a:p>
            <a:pPr algn="just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¿Qué tipo de respuestas podría dar una máquina a las preguntas que usted planteó para ganar el juego?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www.ubiobio.cl/mcc/images/logosimbolog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5" y="5445224"/>
            <a:ext cx="955817" cy="14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572000" y="44624"/>
            <a:ext cx="4390256" cy="1658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 smtClean="0">
                <a:solidFill>
                  <a:prstClr val="white"/>
                </a:solidFill>
                <a:latin typeface="Arial Black" panose="020B0A04020102020204" pitchFamily="34" charset="0"/>
              </a:rPr>
              <a:t>The</a:t>
            </a:r>
            <a:r>
              <a:rPr lang="es-ES" b="1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 </a:t>
            </a:r>
            <a:r>
              <a:rPr lang="es-ES" b="1" dirty="0" err="1" smtClean="0">
                <a:solidFill>
                  <a:prstClr val="white"/>
                </a:solidFill>
                <a:latin typeface="Arial Black" panose="020B0A04020102020204" pitchFamily="34" charset="0"/>
              </a:rPr>
              <a:t>Imitation</a:t>
            </a:r>
            <a:r>
              <a:rPr lang="es-ES" b="1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 </a:t>
            </a:r>
            <a:r>
              <a:rPr lang="es-ES" b="1" dirty="0" err="1" smtClean="0">
                <a:solidFill>
                  <a:prstClr val="white"/>
                </a:solidFill>
                <a:latin typeface="Arial Black" panose="020B0A04020102020204" pitchFamily="34" charset="0"/>
              </a:rPr>
              <a:t>Game</a:t>
            </a:r>
            <a:endParaRPr lang="es-ES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2339752" y="6633089"/>
            <a:ext cx="6799003" cy="324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Artificial. PhD Rodrigo Torres Avilés. </a:t>
            </a:r>
            <a:r>
              <a:rPr lang="es-ES" sz="2000" b="1" dirty="0" err="1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000" b="1" dirty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Cs. Empresariales</a:t>
            </a:r>
          </a:p>
        </p:txBody>
      </p:sp>
    </p:spTree>
    <p:extLst>
      <p:ext uri="{BB962C8B-B14F-4D97-AF65-F5344CB8AC3E}">
        <p14:creationId xmlns:p14="http://schemas.microsoft.com/office/powerpoint/2010/main" val="50313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339752" y="1600200"/>
            <a:ext cx="6552728" cy="4817399"/>
          </a:xfrm>
        </p:spPr>
        <p:txBody>
          <a:bodyPr>
            <a:normAutofit/>
          </a:bodyPr>
          <a:lstStyle/>
          <a:p>
            <a:pPr algn="just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Definición del profesor sobre IA:</a:t>
            </a:r>
          </a:p>
          <a:p>
            <a:pPr lvl="1"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Ciencia multidisciplinaria que estudia la creación de sistemas no biológicos que sean capaces de </a:t>
            </a:r>
            <a:r>
              <a:rPr lang="es-E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imitar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la inteligencia humana.</a:t>
            </a:r>
          </a:p>
          <a:p>
            <a:pPr lvl="1"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Dentro de esta área, juegan un rol importante la filosofía, la matemática, las ciencias de la computación y hasta la mecánica y biología.</a:t>
            </a:r>
          </a:p>
          <a:p>
            <a:pPr lvl="1"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En el contexto de nosotros, 	es la capacidad de un organismo no vivo de </a:t>
            </a:r>
            <a:r>
              <a:rPr lang="es-E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razonar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050" name="Picture 2" descr="http://www.ubiobio.cl/mcc/images/logosimbolog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5" y="5445224"/>
            <a:ext cx="955817" cy="14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572000" y="44624"/>
            <a:ext cx="4390256" cy="1658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Concepto</a:t>
            </a:r>
            <a:endParaRPr lang="es-ES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2339752" y="6633089"/>
            <a:ext cx="6799003" cy="324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Artificial. PhD Rodrigo Torres Avilés. </a:t>
            </a:r>
            <a:r>
              <a:rPr lang="es-ES" sz="2000" b="1" dirty="0" err="1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000" b="1" dirty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Cs. Empresariales</a:t>
            </a:r>
          </a:p>
        </p:txBody>
      </p:sp>
    </p:spTree>
    <p:extLst>
      <p:ext uri="{BB962C8B-B14F-4D97-AF65-F5344CB8AC3E}">
        <p14:creationId xmlns:p14="http://schemas.microsoft.com/office/powerpoint/2010/main" val="294393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339752" y="1600201"/>
            <a:ext cx="6552728" cy="1900808"/>
          </a:xfrm>
        </p:spPr>
        <p:txBody>
          <a:bodyPr>
            <a:normAutofit/>
          </a:bodyPr>
          <a:lstStyle/>
          <a:p>
            <a:pPr algn="just"/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AlphaGo</a:t>
            </a:r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Proyecto Google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DeepMind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Primer sistema inteligente capaz de vencer a un Gran Maestro de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www.ubiobio.cl/mcc/images/logosimbolog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5" y="5445224"/>
            <a:ext cx="955817" cy="14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572000" y="44624"/>
            <a:ext cx="4390256" cy="1658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Caso de Estudio</a:t>
            </a:r>
            <a:endParaRPr lang="es-ES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2339752" y="6633089"/>
            <a:ext cx="6799003" cy="324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Artificial. PhD Rodrigo Torres Avilés. </a:t>
            </a:r>
            <a:r>
              <a:rPr lang="es-ES" sz="2000" b="1" dirty="0" err="1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000" b="1" dirty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Cs. Empresariales</a:t>
            </a:r>
          </a:p>
        </p:txBody>
      </p:sp>
      <p:pic>
        <p:nvPicPr>
          <p:cNvPr id="2" name="Picture 2" descr="http://nerdist.com/wp-content/uploads/2016/03/DeepMind-Sedol-Go-Match-Feature-Image-030820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54" y="3429000"/>
            <a:ext cx="5594370" cy="31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31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339752" y="1600200"/>
            <a:ext cx="6552728" cy="4817399"/>
          </a:xfrm>
        </p:spPr>
        <p:txBody>
          <a:bodyPr>
            <a:noAutofit/>
          </a:bodyPr>
          <a:lstStyle/>
          <a:p>
            <a:pPr algn="just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¿Consideran que </a:t>
            </a:r>
            <a:r>
              <a:rPr lang="es-E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AlphaGo</a:t>
            </a: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razona</a:t>
            </a: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¿Consideran que </a:t>
            </a:r>
            <a:r>
              <a:rPr lang="es-E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AlphaGo</a:t>
            </a: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tiene </a:t>
            </a:r>
            <a:r>
              <a:rPr lang="es-E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instintos?</a:t>
            </a: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Considerando el caso, comente el siguiente argumento:</a:t>
            </a:r>
          </a:p>
          <a:p>
            <a:pPr lvl="1" algn="just"/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No hasta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máquina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pueda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escribir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soneto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componer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concierto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debido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emociones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sentimientos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y no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chance de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falla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símbolismos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nosotros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podremos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aceptar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computador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máquina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son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iguales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Esto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no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sólo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escribirlo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pero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capaz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de saber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lo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hizo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Ningún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mecanismo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puede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sentir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(y no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meramente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señal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artifical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argumento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simplista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) placer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sus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logros</a:t>
            </a:r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800" i="1" dirty="0">
                <a:latin typeface="Arial" panose="020B0604020202020204" pitchFamily="34" charset="0"/>
                <a:cs typeface="Arial" panose="020B0604020202020204" pitchFamily="34" charset="0"/>
              </a:rPr>
              <a:t>dolor cuando sus válvulas </a:t>
            </a:r>
            <a:r>
              <a:rPr lang="es-E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se funden, </a:t>
            </a:r>
            <a:r>
              <a:rPr lang="es-ES" sz="1800" i="1" dirty="0">
                <a:latin typeface="Arial" panose="020B0604020202020204" pitchFamily="34" charset="0"/>
                <a:cs typeface="Arial" panose="020B0604020202020204" pitchFamily="34" charset="0"/>
              </a:rPr>
              <a:t>ser </a:t>
            </a:r>
            <a:r>
              <a:rPr lang="es-E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regocijado </a:t>
            </a:r>
            <a:r>
              <a:rPr lang="es-ES" sz="1800" i="1" dirty="0">
                <a:latin typeface="Arial" panose="020B0604020202020204" pitchFamily="34" charset="0"/>
                <a:cs typeface="Arial" panose="020B0604020202020204" pitchFamily="34" charset="0"/>
              </a:rPr>
              <a:t>por la adulación, </a:t>
            </a:r>
            <a:r>
              <a:rPr lang="es-E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sentirse miserable </a:t>
            </a:r>
            <a:r>
              <a:rPr lang="es-ES" sz="1800" i="1" dirty="0">
                <a:latin typeface="Arial" panose="020B0604020202020204" pitchFamily="34" charset="0"/>
                <a:cs typeface="Arial" panose="020B0604020202020204" pitchFamily="34" charset="0"/>
              </a:rPr>
              <a:t>por sus errores, se sienta </a:t>
            </a:r>
            <a:r>
              <a:rPr lang="es-ES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atraccido</a:t>
            </a:r>
            <a:r>
              <a:rPr lang="es-E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i="1" dirty="0">
                <a:latin typeface="Arial" panose="020B0604020202020204" pitchFamily="34" charset="0"/>
                <a:cs typeface="Arial" panose="020B0604020202020204" pitchFamily="34" charset="0"/>
              </a:rPr>
              <a:t>por el sexo, estar enfadado o deprimido cuando no puede obtener lo que quiere. </a:t>
            </a:r>
            <a:r>
              <a:rPr lang="es-ES" sz="1800" dirty="0" smtClean="0"/>
              <a:t>Geoffrey Jefferson</a:t>
            </a:r>
            <a:r>
              <a:rPr lang="es-E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, 1949.</a:t>
            </a:r>
            <a:endParaRPr lang="es-ES" sz="1800" dirty="0"/>
          </a:p>
        </p:txBody>
      </p:sp>
      <p:pic>
        <p:nvPicPr>
          <p:cNvPr id="2050" name="Picture 2" descr="http://www.ubiobio.cl/mcc/images/logosimbolog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5" y="5445224"/>
            <a:ext cx="955817" cy="14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572000" y="44624"/>
            <a:ext cx="4390256" cy="1658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Preguntas</a:t>
            </a:r>
            <a:endParaRPr lang="es-ES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2339752" y="6633089"/>
            <a:ext cx="6799003" cy="324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Artificial. PhD Rodrigo Torres Avilés. </a:t>
            </a:r>
            <a:r>
              <a:rPr lang="es-ES" sz="2000" b="1" dirty="0" err="1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000" b="1" dirty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Cs. Empresariales</a:t>
            </a:r>
          </a:p>
        </p:txBody>
      </p:sp>
    </p:spTree>
    <p:extLst>
      <p:ext uri="{BB962C8B-B14F-4D97-AF65-F5344CB8AC3E}">
        <p14:creationId xmlns:p14="http://schemas.microsoft.com/office/powerpoint/2010/main" val="313255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339752" y="1600200"/>
            <a:ext cx="6552728" cy="4817399"/>
          </a:xfrm>
        </p:spPr>
        <p:txBody>
          <a:bodyPr>
            <a:noAutofit/>
          </a:bodyPr>
          <a:lstStyle/>
          <a:p>
            <a:pPr algn="just"/>
            <a:r>
              <a:rPr lang="es-C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Categorización de Conocimientos (</a:t>
            </a:r>
            <a:r>
              <a:rPr lang="es-CL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Marzano</a:t>
            </a:r>
            <a:r>
              <a:rPr lang="es-CL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y Kendall):</a:t>
            </a:r>
          </a:p>
          <a:p>
            <a:pPr lvl="1" algn="just"/>
            <a:r>
              <a:rPr lang="es-CL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Adquisición y Organización</a:t>
            </a:r>
            <a:r>
              <a:rPr lang="es-CL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Definir, Agrupar, Ordenar, </a:t>
            </a:r>
            <a:r>
              <a:rPr lang="es-CL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Reconcer</a:t>
            </a:r>
            <a:r>
              <a:rPr lang="es-CL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identificar.</a:t>
            </a:r>
          </a:p>
          <a:p>
            <a:pPr lvl="1" algn="just"/>
            <a:r>
              <a:rPr lang="es-CL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Ampliación y Profundización</a:t>
            </a:r>
            <a:r>
              <a:rPr lang="es-CL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Deducir, Analizar, Inducir, Sintetizar, Verificar.</a:t>
            </a:r>
          </a:p>
          <a:p>
            <a:pPr lvl="1" algn="just"/>
            <a:r>
              <a:rPr lang="es-CL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Transferencia y uso significativo</a:t>
            </a:r>
            <a:r>
              <a:rPr lang="es-CL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Formular, Diseñar, Calcular, Justificar, Modelar, Inventar.</a:t>
            </a:r>
          </a:p>
          <a:p>
            <a:pPr lvl="1" algn="just"/>
            <a:r>
              <a:rPr lang="es-CL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Integración</a:t>
            </a:r>
            <a:r>
              <a:rPr lang="es-CL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Asociar, Combinar, Contrastar, Relacionar.</a:t>
            </a:r>
          </a:p>
          <a:p>
            <a:pPr lvl="1" algn="just"/>
            <a:r>
              <a:rPr lang="es-CL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Comunicación</a:t>
            </a:r>
            <a:r>
              <a:rPr lang="es-CL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Explicar, Debatir, Opinar, Rebatir, Ilustrar</a:t>
            </a:r>
            <a:r>
              <a:rPr lang="es-CL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400" dirty="0"/>
          </a:p>
        </p:txBody>
      </p:sp>
      <p:pic>
        <p:nvPicPr>
          <p:cNvPr id="2050" name="Picture 2" descr="http://www.ubiobio.cl/mcc/images/logosimbolog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5" y="5445224"/>
            <a:ext cx="955817" cy="14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572000" y="44624"/>
            <a:ext cx="4390256" cy="1658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Cruce con Educación</a:t>
            </a:r>
            <a:endParaRPr lang="es-ES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2339752" y="6633089"/>
            <a:ext cx="6799003" cy="324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Artificial. PhD Rodrigo Torres Avilés. </a:t>
            </a:r>
            <a:r>
              <a:rPr lang="es-ES" sz="2000" b="1" dirty="0" err="1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000" b="1" dirty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s-ES" sz="2000" b="1" dirty="0" smtClean="0">
                <a:solidFill>
                  <a:srgbClr val="4F81BD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Cs. Empresariales</a:t>
            </a:r>
          </a:p>
        </p:txBody>
      </p:sp>
    </p:spTree>
    <p:extLst>
      <p:ext uri="{BB962C8B-B14F-4D97-AF65-F5344CB8AC3E}">
        <p14:creationId xmlns:p14="http://schemas.microsoft.com/office/powerpoint/2010/main" val="294828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0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8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9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</TotalTime>
  <Words>1132</Words>
  <Application>Microsoft Office PowerPoint</Application>
  <PresentationFormat>Presentación en pantalla (4:3)</PresentationFormat>
  <Paragraphs>125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12</vt:i4>
      </vt:variant>
      <vt:variant>
        <vt:lpstr>Títulos de diapositiva</vt:lpstr>
      </vt:variant>
      <vt:variant>
        <vt:i4>17</vt:i4>
      </vt:variant>
    </vt:vector>
  </HeadingPairs>
  <TitlesOfParts>
    <vt:vector size="29" baseType="lpstr">
      <vt:lpstr>Tema de Office</vt:lpstr>
      <vt:lpstr>2_Tema de Office</vt:lpstr>
      <vt:lpstr>3_Tema de Office</vt:lpstr>
      <vt:lpstr>4_Tema de Office</vt:lpstr>
      <vt:lpstr>5_Tema de Office</vt:lpstr>
      <vt:lpstr>6_Tema de Office</vt:lpstr>
      <vt:lpstr>7_Tema de Office</vt:lpstr>
      <vt:lpstr>8_Tema de Office</vt:lpstr>
      <vt:lpstr>9_Tema de Office</vt:lpstr>
      <vt:lpstr>10_Tema de Office</vt:lpstr>
      <vt:lpstr>11_Tema de Office</vt:lpstr>
      <vt:lpstr>1_Tema de Office</vt:lpstr>
      <vt:lpstr>Inteligencia Artificial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ProBook 4420s</dc:creator>
  <cp:lastModifiedBy>Rodrigo Torres</cp:lastModifiedBy>
  <cp:revision>36</cp:revision>
  <dcterms:created xsi:type="dcterms:W3CDTF">2016-08-05T13:07:15Z</dcterms:created>
  <dcterms:modified xsi:type="dcterms:W3CDTF">2017-08-21T12:34:18Z</dcterms:modified>
</cp:coreProperties>
</file>